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73" r:id="rId2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ther Scheltens - Flink" userId="10033FFF94027716@LIVE.COM" providerId="AD" clId="Web-{F6377076-5880-4826-A545-F1D757A02B56}"/>
    <pc:docChg chg="modSld">
      <pc:chgData name="Esther Scheltens - Flink" userId="10033FFF94027716@LIVE.COM" providerId="AD" clId="Web-{F6377076-5880-4826-A545-F1D757A02B56}" dt="2018-03-13T08:15:54.053" v="2"/>
      <pc:docMkLst>
        <pc:docMk/>
      </pc:docMkLst>
      <pc:sldChg chg="modSp">
        <pc:chgData name="Esther Scheltens - Flink" userId="10033FFF94027716@LIVE.COM" providerId="AD" clId="Web-{F6377076-5880-4826-A545-F1D757A02B56}" dt="2018-03-13T08:15:50.381" v="0"/>
        <pc:sldMkLst>
          <pc:docMk/>
          <pc:sldMk cId="0" sldId="266"/>
        </pc:sldMkLst>
        <pc:spChg chg="mod">
          <ac:chgData name="Esther Scheltens - Flink" userId="10033FFF94027716@LIVE.COM" providerId="AD" clId="Web-{F6377076-5880-4826-A545-F1D757A02B56}" dt="2018-03-13T08:15:50.381" v="0"/>
          <ac:spMkLst>
            <pc:docMk/>
            <pc:sldMk cId="0" sldId="26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het opmaakprofiel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13-3-2018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het opmaakprofiel te bewerken</a:t>
            </a:r>
          </a:p>
        </p:txBody>
      </p:sp>
      <p:sp>
        <p:nvSpPr>
          <p:cNvPr id="3" name="Tijdelijke aanduiding voor verticale tekst 2"/>
          <p:cNvSpPr>
            <a:spLocks noGrp="1"/>
          </p:cNvSpPr>
          <p:nvPr>
            <p:ph type="body" orient="vert" idx="1"/>
          </p:nvPr>
        </p:nvSpPr>
        <p:spPr/>
        <p:txBody>
          <a:bodyPr vert="eaVert"/>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13-3-2018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het opmaakprofiel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13-3-2018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het opmaakprofiel te bewerken</a:t>
            </a:r>
          </a:p>
        </p:txBody>
      </p:sp>
      <p:sp>
        <p:nvSpPr>
          <p:cNvPr id="3" name="Tijdelijke aanduiding voor inhoud 2"/>
          <p:cNvSpPr>
            <a:spLocks noGrp="1"/>
          </p:cNvSpPr>
          <p:nvPr>
            <p:ph idx="1"/>
          </p:nvPr>
        </p:nvSpPr>
        <p:spPr/>
        <p:txBody>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13-3-2018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het opmaakprofiel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opmaakprofielen van de modeltekst te bewerken</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13-3-2018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het opmaakprofiel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13-3-2018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het opmaakprofiel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opmaakprofielen van de modeltekst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opmaakprofielen van de modeltekst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8638F0FA-503B-447F-A02E-6BF1D880434F}" type="datetimeFigureOut">
              <a:rPr lang="nl-NL" smtClean="0"/>
              <a:pPr/>
              <a:t>13-3-2018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het opmaakprofiel te bewerken</a:t>
            </a:r>
          </a:p>
        </p:txBody>
      </p:sp>
      <p:sp>
        <p:nvSpPr>
          <p:cNvPr id="3" name="Tijdelijke aanduiding voor datum 2"/>
          <p:cNvSpPr>
            <a:spLocks noGrp="1"/>
          </p:cNvSpPr>
          <p:nvPr>
            <p:ph type="dt" sz="half" idx="10"/>
          </p:nvPr>
        </p:nvSpPr>
        <p:spPr/>
        <p:txBody>
          <a:bodyPr/>
          <a:lstStyle/>
          <a:p>
            <a:fld id="{8638F0FA-503B-447F-A02E-6BF1D880434F}" type="datetimeFigureOut">
              <a:rPr lang="nl-NL" smtClean="0"/>
              <a:pPr/>
              <a:t>13-3-2018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638F0FA-503B-447F-A02E-6BF1D880434F}" type="datetimeFigureOut">
              <a:rPr lang="nl-NL" smtClean="0"/>
              <a:pPr/>
              <a:t>13-3-2018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het opmaakprofiel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13-3-2018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het opmaakprofiel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13-3-2018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200">
                <a:alpha val="69000"/>
              </a:srgbClr>
            </a:gs>
            <a:gs pos="45000">
              <a:srgbClr val="FF7A00"/>
            </a:gs>
            <a:gs pos="70000">
              <a:srgbClr val="FF0300"/>
            </a:gs>
            <a:gs pos="100000">
              <a:srgbClr val="4D0808"/>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het opmaakprofiel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8F0FA-503B-447F-A02E-6BF1D880434F}" type="datetimeFigureOut">
              <a:rPr lang="nl-NL" smtClean="0"/>
              <a:pPr/>
              <a:t>13-3-2018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E7185-A582-4542-8FF0-969B3F80C0A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1196752"/>
            <a:ext cx="7772400" cy="1470025"/>
          </a:xfrm>
        </p:spPr>
        <p:txBody>
          <a:bodyPr/>
          <a:lstStyle/>
          <a:p>
            <a:r>
              <a:rPr lang="nl-NL" dirty="0"/>
              <a:t>Studiehulp 3.10</a:t>
            </a:r>
          </a:p>
        </p:txBody>
      </p:sp>
      <p:sp>
        <p:nvSpPr>
          <p:cNvPr id="3" name="Ondertitel 2"/>
          <p:cNvSpPr>
            <a:spLocks noGrp="1"/>
          </p:cNvSpPr>
          <p:nvPr>
            <p:ph type="subTitle" idx="1"/>
          </p:nvPr>
        </p:nvSpPr>
        <p:spPr/>
        <p:txBody>
          <a:bodyPr/>
          <a:lstStyle/>
          <a:p>
            <a:r>
              <a:rPr lang="nl-NL" dirty="0"/>
              <a:t>Medicijnen</a:t>
            </a:r>
          </a:p>
          <a:p>
            <a:endParaRPr lang="nl-NL" dirty="0"/>
          </a:p>
          <a:p>
            <a:endParaRPr lang="nl-NL" sz="1000" dirty="0"/>
          </a:p>
          <a:p>
            <a:endParaRPr lang="nl-NL" sz="1000" dirty="0"/>
          </a:p>
          <a:p>
            <a:r>
              <a:rPr lang="nl-NL" sz="1000" dirty="0"/>
              <a:t>E. Flink 2013</a:t>
            </a:r>
          </a:p>
        </p:txBody>
      </p:sp>
      <p:pic>
        <p:nvPicPr>
          <p:cNvPr id="4" name="Afbeelding 3" descr="medicijnen 3.jpg"/>
          <p:cNvPicPr>
            <a:picLocks noChangeAspect="1"/>
          </p:cNvPicPr>
          <p:nvPr/>
        </p:nvPicPr>
        <p:blipFill>
          <a:blip r:embed="rId2" cstate="print"/>
          <a:stretch>
            <a:fillRect/>
          </a:stretch>
        </p:blipFill>
        <p:spPr>
          <a:xfrm>
            <a:off x="323528" y="3587620"/>
            <a:ext cx="2664296" cy="267943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9. Dragees worden onder andere gegeven om de slechte smaak van het medicijn te camoufleren. </a:t>
            </a:r>
          </a:p>
          <a:p>
            <a:pPr>
              <a:buNone/>
            </a:pPr>
            <a:endParaRPr lang="nl-NL" b="1" dirty="0"/>
          </a:p>
          <a:p>
            <a:pPr>
              <a:buNone/>
            </a:pPr>
            <a:endParaRPr lang="nl-NL" b="1" dirty="0"/>
          </a:p>
          <a:p>
            <a:pPr>
              <a:buNone/>
            </a:pPr>
            <a:endParaRPr lang="nl-NL" b="1" dirty="0"/>
          </a:p>
          <a:p>
            <a:pPr>
              <a:buNone/>
            </a:pPr>
            <a:r>
              <a:rPr lang="nl-NL" b="1" dirty="0"/>
              <a:t>Juist.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vert="horz" lIns="91440" tIns="45720" rIns="91440" bIns="45720" rtlCol="0" anchor="t">
            <a:normAutofit/>
          </a:bodyPr>
          <a:lstStyle/>
          <a:p>
            <a:pPr>
              <a:buNone/>
            </a:pPr>
            <a:r>
              <a:rPr lang="nl-NL" b="1" dirty="0"/>
              <a:t>10. Een reden om een zetpil voor te schrijven is om de maagwand niet aan te tasten.</a:t>
            </a:r>
          </a:p>
          <a:p>
            <a:pPr>
              <a:buNone/>
            </a:pPr>
            <a:endParaRPr lang="nl-NL" b="1" dirty="0"/>
          </a:p>
          <a:p>
            <a:pPr>
              <a:buNone/>
            </a:pPr>
            <a:endParaRPr lang="nl-NL" b="1" dirty="0"/>
          </a:p>
          <a:p>
            <a:pPr>
              <a:buNone/>
            </a:pPr>
            <a:endParaRPr lang="nl-NL" b="1" dirty="0"/>
          </a:p>
          <a:p>
            <a:pPr>
              <a:buNone/>
            </a:pPr>
            <a:r>
              <a:rPr lang="nl-NL" b="1" dirty="0"/>
              <a:t>Juist.</a:t>
            </a:r>
          </a:p>
          <a:p>
            <a:pPr>
              <a:buNone/>
            </a:pP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strips(downLeft)">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539552" y="1628800"/>
            <a:ext cx="8229600" cy="4525963"/>
          </a:xfrm>
        </p:spPr>
        <p:txBody>
          <a:bodyPr>
            <a:normAutofit fontScale="92500" lnSpcReduction="20000"/>
          </a:bodyPr>
          <a:lstStyle/>
          <a:p>
            <a:pPr>
              <a:buNone/>
            </a:pPr>
            <a:r>
              <a:rPr lang="nl-NL" b="1" dirty="0"/>
              <a:t>11. Een crème moet op de huid worden aangebracht en trekt er dan vanzelf in.</a:t>
            </a:r>
          </a:p>
          <a:p>
            <a:pPr>
              <a:buNone/>
            </a:pPr>
            <a:endParaRPr lang="nl-NL" b="1" dirty="0"/>
          </a:p>
          <a:p>
            <a:pPr>
              <a:buNone/>
            </a:pPr>
            <a:r>
              <a:rPr lang="nl-NL" b="1" dirty="0"/>
              <a:t>Onjuist.</a:t>
            </a:r>
          </a:p>
          <a:p>
            <a:pPr>
              <a:buNone/>
            </a:pPr>
            <a:endParaRPr lang="nl-NL" b="1" dirty="0"/>
          </a:p>
          <a:p>
            <a:pPr>
              <a:buNone/>
            </a:pPr>
            <a:r>
              <a:rPr lang="nl-NL" b="1" dirty="0"/>
              <a:t>Crème bevat water en vet met hierin opgeloste poeder, die kan je wel in de huid wrijven.</a:t>
            </a:r>
          </a:p>
          <a:p>
            <a:pPr>
              <a:buNone/>
            </a:pPr>
            <a:r>
              <a:rPr lang="nl-NL" b="1" dirty="0"/>
              <a:t>Zalf bestaat uit vet met hierin opgeloste poeder, deze kan je niet in de huid wrijven. Het </a:t>
            </a:r>
            <a:r>
              <a:rPr lang="nl-NL" b="1" dirty="0" err="1"/>
              <a:t>ingezalfde</a:t>
            </a:r>
            <a:r>
              <a:rPr lang="nl-NL" b="1" dirty="0"/>
              <a:t> lichaamsdeel moet je verbinden.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strips(downLeft)">
                                      <p:cBhvr>
                                        <p:cTn id="10" dur="500"/>
                                        <p:tgtEl>
                                          <p:spTgt spid="3">
                                            <p:txEl>
                                              <p:pRg st="4" end="4"/>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strips(downLeft)">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12. Neusdruppels worden ook voorgeschreven bij oorpijn.</a:t>
            </a:r>
          </a:p>
          <a:p>
            <a:pPr>
              <a:buNone/>
            </a:pPr>
            <a:endParaRPr lang="nl-NL" b="1" dirty="0"/>
          </a:p>
          <a:p>
            <a:pPr>
              <a:buNone/>
            </a:pPr>
            <a:endParaRPr lang="nl-NL" b="1" dirty="0"/>
          </a:p>
          <a:p>
            <a:pPr>
              <a:buNone/>
            </a:pPr>
            <a:r>
              <a:rPr lang="nl-NL" b="1" dirty="0"/>
              <a:t>Juist.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13. Een strooipoeder is een voorbeeld van een lokale toedieningsvorm.</a:t>
            </a:r>
          </a:p>
          <a:p>
            <a:pPr>
              <a:buNone/>
            </a:pPr>
            <a:endParaRPr lang="nl-NL" b="1" dirty="0"/>
          </a:p>
          <a:p>
            <a:pPr>
              <a:buNone/>
            </a:pPr>
            <a:endParaRPr lang="nl-NL" b="1" dirty="0"/>
          </a:p>
          <a:p>
            <a:pPr>
              <a:buNone/>
            </a:pPr>
            <a:endParaRPr lang="nl-NL" b="1" dirty="0"/>
          </a:p>
          <a:p>
            <a:pPr>
              <a:buNone/>
            </a:pPr>
            <a:r>
              <a:rPr lang="nl-NL" b="1" dirty="0"/>
              <a:t>Juist.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14. Cumulatie is een ophoping van afvalstoffen in de lever.</a:t>
            </a:r>
          </a:p>
          <a:p>
            <a:pPr>
              <a:buNone/>
            </a:pPr>
            <a:endParaRPr lang="nl-NL" b="1" dirty="0"/>
          </a:p>
          <a:p>
            <a:pPr>
              <a:buNone/>
            </a:pPr>
            <a:endParaRPr lang="nl-NL" b="1" dirty="0"/>
          </a:p>
          <a:p>
            <a:pPr>
              <a:buNone/>
            </a:pPr>
            <a:r>
              <a:rPr lang="nl-NL" b="1" dirty="0"/>
              <a:t>Onjuist.</a:t>
            </a:r>
          </a:p>
          <a:p>
            <a:pPr>
              <a:buNone/>
            </a:pPr>
            <a:r>
              <a:rPr lang="nl-NL" b="1" dirty="0"/>
              <a:t>Ophoping van medicijnen in het lichaam.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trips(downLeft)">
                                      <p:cBhvr>
                                        <p:cTn id="7" dur="500"/>
                                        <p:tgtEl>
                                          <p:spTgt spid="3">
                                            <p:txEl>
                                              <p:pRg st="3" end="3"/>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strips(downLeft)">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15. De betekenis van resistent is overgevoeligheid voor het medicijn.</a:t>
            </a:r>
          </a:p>
          <a:p>
            <a:pPr>
              <a:buNone/>
            </a:pPr>
            <a:endParaRPr lang="nl-NL" b="1" dirty="0"/>
          </a:p>
          <a:p>
            <a:pPr>
              <a:buNone/>
            </a:pPr>
            <a:endParaRPr lang="nl-NL" b="1" dirty="0"/>
          </a:p>
          <a:p>
            <a:pPr>
              <a:buNone/>
            </a:pPr>
            <a:r>
              <a:rPr lang="nl-NL" b="1" dirty="0"/>
              <a:t>Onjuist. </a:t>
            </a:r>
          </a:p>
          <a:p>
            <a:pPr>
              <a:buNone/>
            </a:pPr>
            <a:r>
              <a:rPr lang="nl-NL" b="1" dirty="0"/>
              <a:t>Bij resistentie is er een weerstand opgebouwd tegen het medicijn en daardoor onwerkzaam 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trips(downLeft)">
                                      <p:cBhvr>
                                        <p:cTn id="7" dur="500"/>
                                        <p:tgtEl>
                                          <p:spTgt spid="3">
                                            <p:txEl>
                                              <p:pRg st="3" end="3"/>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strips(downLeft)">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16. Er is sprake van verslaving als men lichamelijk afhankelijk is van een bepaald medicijn.</a:t>
            </a:r>
          </a:p>
          <a:p>
            <a:pPr>
              <a:buNone/>
            </a:pPr>
            <a:endParaRPr lang="nl-NL" b="1" dirty="0"/>
          </a:p>
          <a:p>
            <a:pPr>
              <a:buNone/>
            </a:pPr>
            <a:endParaRPr lang="nl-NL" b="1" dirty="0"/>
          </a:p>
          <a:p>
            <a:pPr>
              <a:buNone/>
            </a:pPr>
            <a:r>
              <a:rPr lang="nl-NL" b="1" dirty="0"/>
              <a:t>Onjuist.</a:t>
            </a:r>
          </a:p>
          <a:p>
            <a:pPr>
              <a:buNone/>
            </a:pPr>
            <a:r>
              <a:rPr lang="nl-NL" b="1" dirty="0"/>
              <a:t>Kan ook geestelijke afhankelijk zijn.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trips(downLeft)">
                                      <p:cBhvr>
                                        <p:cTn id="7" dur="500"/>
                                        <p:tgtEl>
                                          <p:spTgt spid="3">
                                            <p:txEl>
                                              <p:pRg st="3" end="3"/>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strips(downLeft)">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Basiskennis Quiz.</a:t>
            </a:r>
          </a:p>
        </p:txBody>
      </p:sp>
      <p:sp>
        <p:nvSpPr>
          <p:cNvPr id="3" name="Tijdelijke aanduiding voor inhoud 2"/>
          <p:cNvSpPr>
            <a:spLocks noGrp="1"/>
          </p:cNvSpPr>
          <p:nvPr>
            <p:ph idx="1"/>
          </p:nvPr>
        </p:nvSpPr>
        <p:spPr/>
        <p:txBody>
          <a:bodyPr/>
          <a:lstStyle/>
          <a:p>
            <a:pPr>
              <a:buNone/>
            </a:pPr>
            <a:r>
              <a:rPr lang="nl-NL" b="1" dirty="0"/>
              <a:t>1. Bij welke middelen is een oplaaddosis gebruikelijk?</a:t>
            </a:r>
            <a:endParaRPr lang="nl-NL" dirty="0"/>
          </a:p>
          <a:p>
            <a:pPr>
              <a:buNone/>
            </a:pPr>
            <a:r>
              <a:rPr lang="nl-NL" dirty="0"/>
              <a:t>	A. prednison </a:t>
            </a:r>
            <a:br>
              <a:rPr lang="nl-NL" dirty="0"/>
            </a:br>
            <a:r>
              <a:rPr lang="nl-NL" dirty="0"/>
              <a:t>B. anticoagulantia </a:t>
            </a:r>
            <a:br>
              <a:rPr lang="nl-NL" dirty="0"/>
            </a:br>
            <a:r>
              <a:rPr lang="nl-NL" dirty="0"/>
              <a:t>C. </a:t>
            </a:r>
            <a:r>
              <a:rPr lang="nl-NL" dirty="0" err="1"/>
              <a:t>digoxine</a:t>
            </a:r>
            <a:r>
              <a:rPr lang="nl-NL" dirty="0"/>
              <a:t> </a:t>
            </a:r>
            <a:br>
              <a:rPr lang="nl-NL" dirty="0"/>
            </a:br>
            <a:r>
              <a:rPr lang="nl-NL" dirty="0"/>
              <a:t>D. antidepressiva</a:t>
            </a:r>
          </a:p>
          <a:p>
            <a:pPr>
              <a:buNone/>
            </a:pPr>
            <a:endParaRPr lang="nl-N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85000" lnSpcReduction="10000"/>
          </a:bodyPr>
          <a:lstStyle/>
          <a:p>
            <a:pPr>
              <a:buNone/>
            </a:pPr>
            <a:r>
              <a:rPr lang="nl-NL" dirty="0"/>
              <a:t>1. A en C zijn juist. </a:t>
            </a:r>
          </a:p>
          <a:p>
            <a:r>
              <a:rPr lang="nl-NL" dirty="0"/>
              <a:t>Prednison heeft een middellange halfwaardetijd (een vergelijkbaar middel als </a:t>
            </a:r>
            <a:r>
              <a:rPr lang="nl-NL" dirty="0" err="1"/>
              <a:t>dexamethason</a:t>
            </a:r>
            <a:r>
              <a:rPr lang="nl-NL" dirty="0"/>
              <a:t> heeft een lange halfwaardetijd). </a:t>
            </a:r>
          </a:p>
          <a:p>
            <a:r>
              <a:rPr lang="nl-NL" dirty="0" err="1"/>
              <a:t>Digoxine</a:t>
            </a:r>
            <a:r>
              <a:rPr lang="nl-NL" dirty="0"/>
              <a:t> bindt zich snel en intensief aan weefsels en wordt traag uitgescheiden. Dat maakt het wenselijk om bij patiënten die niet eerder </a:t>
            </a:r>
            <a:r>
              <a:rPr lang="nl-NL" dirty="0" err="1"/>
              <a:t>digoxine</a:t>
            </a:r>
            <a:r>
              <a:rPr lang="nl-NL" dirty="0"/>
              <a:t> gebruikten, te beginnen met een ‘oplaaddosis’. Daarnaast is het bij sommige aandoeningen, zoals </a:t>
            </a:r>
            <a:r>
              <a:rPr lang="nl-NL" dirty="0" err="1"/>
              <a:t>boezemfibrilleren</a:t>
            </a:r>
            <a:r>
              <a:rPr lang="nl-NL" dirty="0"/>
              <a:t> met hoge frequentie, belangrijk snel te starten met behandelen.</a:t>
            </a:r>
          </a:p>
          <a:p>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pPr>
              <a:buNone/>
            </a:pPr>
            <a:r>
              <a:rPr lang="nl-NL" b="1" dirty="0"/>
              <a:t>1. Op het etiket van het geneesmiddel moet de houdbaarheidsdatum vermeld staan.</a:t>
            </a:r>
          </a:p>
          <a:p>
            <a:pPr>
              <a:buNone/>
            </a:pPr>
            <a:endParaRPr lang="nl-NL" b="1" dirty="0"/>
          </a:p>
          <a:p>
            <a:pPr>
              <a:buNone/>
            </a:pPr>
            <a:endParaRPr lang="nl-NL" b="1" dirty="0"/>
          </a:p>
          <a:p>
            <a:pPr>
              <a:buNone/>
            </a:pPr>
            <a:endParaRPr lang="nl-NL" b="1" dirty="0"/>
          </a:p>
          <a:p>
            <a:pPr>
              <a:buNone/>
            </a:pPr>
            <a:r>
              <a:rPr lang="nl-NL" b="1" dirty="0"/>
              <a:t>Onjuist. Staat op doosje en/of de strip.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strips(downLeft)">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5. Bij welk middel kan hypertensie optreden als ‘reboundeffect’?</a:t>
            </a:r>
            <a:endParaRPr lang="nl-NL" dirty="0"/>
          </a:p>
          <a:p>
            <a:pPr>
              <a:buNone/>
            </a:pPr>
            <a:r>
              <a:rPr lang="nl-NL" dirty="0"/>
              <a:t>	A. </a:t>
            </a:r>
            <a:r>
              <a:rPr lang="nl-NL" dirty="0" err="1"/>
              <a:t>haloperidol</a:t>
            </a:r>
            <a:r>
              <a:rPr lang="nl-NL" dirty="0"/>
              <a:t> (Haldol®, </a:t>
            </a:r>
            <a:r>
              <a:rPr lang="nl-NL" dirty="0" err="1"/>
              <a:t>antipsychoticum</a:t>
            </a:r>
            <a:r>
              <a:rPr lang="nl-NL" dirty="0"/>
              <a:t>) </a:t>
            </a:r>
            <a:br>
              <a:rPr lang="nl-NL" dirty="0"/>
            </a:br>
            <a:r>
              <a:rPr lang="nl-NL" dirty="0"/>
              <a:t>B. </a:t>
            </a:r>
            <a:r>
              <a:rPr lang="nl-NL" dirty="0" err="1"/>
              <a:t>clonidine</a:t>
            </a:r>
            <a:r>
              <a:rPr lang="nl-NL" dirty="0"/>
              <a:t> (</a:t>
            </a:r>
            <a:r>
              <a:rPr lang="nl-NL" dirty="0" err="1"/>
              <a:t>Catapresan</a:t>
            </a:r>
            <a:r>
              <a:rPr lang="nl-NL" dirty="0"/>
              <a:t>®, </a:t>
            </a:r>
            <a:r>
              <a:rPr lang="nl-NL" dirty="0" err="1"/>
              <a:t>antihypertensivum</a:t>
            </a:r>
            <a:r>
              <a:rPr lang="nl-NL" dirty="0"/>
              <a:t>) </a:t>
            </a:r>
            <a:br>
              <a:rPr lang="nl-NL" dirty="0"/>
            </a:br>
            <a:r>
              <a:rPr lang="nl-NL" dirty="0"/>
              <a:t>C. </a:t>
            </a:r>
            <a:r>
              <a:rPr lang="nl-NL" dirty="0" err="1"/>
              <a:t>diazepam</a:t>
            </a:r>
            <a:r>
              <a:rPr lang="nl-NL" dirty="0"/>
              <a:t> (Valium®, </a:t>
            </a:r>
            <a:r>
              <a:rPr lang="nl-NL" dirty="0" err="1"/>
              <a:t>benzodiazepine</a:t>
            </a:r>
            <a:r>
              <a:rPr lang="nl-NL" dirty="0"/>
              <a:t>) </a:t>
            </a:r>
            <a:br>
              <a:rPr lang="nl-NL" dirty="0"/>
            </a:br>
            <a:r>
              <a:rPr lang="nl-NL" dirty="0"/>
              <a:t>D. </a:t>
            </a:r>
            <a:r>
              <a:rPr lang="nl-NL" dirty="0" err="1"/>
              <a:t>methylfenidaat</a:t>
            </a:r>
            <a:r>
              <a:rPr lang="nl-NL" dirty="0"/>
              <a:t> (</a:t>
            </a:r>
            <a:r>
              <a:rPr lang="nl-NL" dirty="0" err="1"/>
              <a:t>Ritalin</a:t>
            </a:r>
            <a:r>
              <a:rPr lang="nl-NL" dirty="0"/>
              <a:t>®, </a:t>
            </a:r>
            <a:r>
              <a:rPr lang="nl-NL" dirty="0" err="1"/>
              <a:t>stimulantium</a:t>
            </a:r>
            <a:r>
              <a:rPr lang="nl-NL" dirty="0"/>
              <a:t>)</a:t>
            </a:r>
          </a:p>
          <a:p>
            <a:pPr>
              <a:buNone/>
            </a:pPr>
            <a:endParaRPr lang="nl-N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dirty="0"/>
              <a:t>5. B is juist. </a:t>
            </a:r>
          </a:p>
          <a:p>
            <a:pPr>
              <a:buNone/>
            </a:pPr>
            <a:r>
              <a:rPr lang="nl-NL" dirty="0" err="1"/>
              <a:t>Clonidine</a:t>
            </a:r>
            <a:r>
              <a:rPr lang="nl-NL" dirty="0"/>
              <a:t> is een middel tegen hypertensie, ook wel gebruikt bij de behandeling van (moeilijk te behandelen) pijn en bij onthoudingsverschijnselen na het staken van opiaten. Bij stoppen met het middel kan de hypertensie in ernstige mate weer (tijdelijk) terugkeren.</a:t>
            </a:r>
          </a:p>
          <a:p>
            <a:pPr>
              <a:buNone/>
            </a:pPr>
            <a:endParaRPr lang="nl-N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6. Als er steeds meer van een geneesmiddel nodig is, bijvoorbeeld bij (langdurig) gebruik van morfine, spreken we van verslaving. </a:t>
            </a:r>
            <a:endParaRPr lang="nl-NL" dirty="0"/>
          </a:p>
          <a:p>
            <a:pPr>
              <a:buNone/>
            </a:pPr>
            <a:r>
              <a:rPr lang="nl-NL" dirty="0"/>
              <a:t>	A. Juist </a:t>
            </a:r>
            <a:br>
              <a:rPr lang="nl-NL" dirty="0"/>
            </a:br>
            <a:r>
              <a:rPr lang="nl-NL" dirty="0"/>
              <a:t>B. Onjuist </a:t>
            </a:r>
          </a:p>
          <a:p>
            <a:pPr>
              <a:buNone/>
            </a:pPr>
            <a:endParaRPr lang="nl-N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dirty="0"/>
              <a:t>6. Onjuist. </a:t>
            </a:r>
            <a:endParaRPr lang="nl-NL"/>
          </a:p>
          <a:p>
            <a:pPr>
              <a:buNone/>
            </a:pPr>
            <a:r>
              <a:rPr lang="nl-NL"/>
              <a:t>Door </a:t>
            </a:r>
            <a:r>
              <a:rPr lang="nl-NL" dirty="0"/>
              <a:t>fysiologische reacties met name in de lever kan het zijn dat meer van een middel nodig is om hetzelfde effect te krijgen. (Dit heeft ook te maken met </a:t>
            </a:r>
            <a:r>
              <a:rPr lang="nl-NL" dirty="0" err="1"/>
              <a:t>up-regulatie</a:t>
            </a:r>
            <a:r>
              <a:rPr lang="nl-NL" dirty="0"/>
              <a:t>: een hogere receptorenactiviteit). Er is dan sprake van tolerantie.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descr="goed zo.jpg"/>
          <p:cNvPicPr>
            <a:picLocks noGrp="1" noChangeAspect="1"/>
          </p:cNvPicPr>
          <p:nvPr>
            <p:ph idx="1"/>
          </p:nvPr>
        </p:nvPicPr>
        <p:blipFill>
          <a:blip r:embed="rId2" cstate="print"/>
          <a:stretch>
            <a:fillRect/>
          </a:stretch>
        </p:blipFill>
        <p:spPr>
          <a:xfrm>
            <a:off x="2627784" y="2348880"/>
            <a:ext cx="3744243" cy="2855532"/>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2. Bij ieder geneesmiddel moet een bijsluiter aanwezig zijn.</a:t>
            </a:r>
          </a:p>
          <a:p>
            <a:pPr>
              <a:buNone/>
            </a:pPr>
            <a:endParaRPr lang="nl-NL" dirty="0"/>
          </a:p>
          <a:p>
            <a:pPr>
              <a:buNone/>
            </a:pPr>
            <a:endParaRPr lang="nl-NL" dirty="0"/>
          </a:p>
          <a:p>
            <a:pPr>
              <a:buNone/>
            </a:pPr>
            <a:endParaRPr lang="nl-NL" dirty="0"/>
          </a:p>
          <a:p>
            <a:pPr>
              <a:buNone/>
            </a:pPr>
            <a:r>
              <a:rPr lang="nl-NL" b="1" dirty="0"/>
              <a:t>Juist.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3. Geneesmiddelen voor inwendig gebruik zijn voorzien van een wit etiket met een blauwe streep.</a:t>
            </a:r>
          </a:p>
          <a:p>
            <a:pPr>
              <a:buNone/>
            </a:pPr>
            <a:endParaRPr lang="nl-NL" dirty="0"/>
          </a:p>
          <a:p>
            <a:pPr>
              <a:buNone/>
            </a:pPr>
            <a:endParaRPr lang="nl-NL" dirty="0"/>
          </a:p>
          <a:p>
            <a:pPr>
              <a:buNone/>
            </a:pPr>
            <a:r>
              <a:rPr lang="nl-NL" b="1" dirty="0"/>
              <a:t>Onjuist. Gewoon wit etiket.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4. Medicijnen met een causale werking pakken de oorzaak van de ziekte niet aan.</a:t>
            </a:r>
          </a:p>
          <a:p>
            <a:pPr>
              <a:buNone/>
            </a:pPr>
            <a:endParaRPr lang="nl-NL" dirty="0"/>
          </a:p>
          <a:p>
            <a:pPr>
              <a:buNone/>
            </a:pPr>
            <a:endParaRPr lang="nl-NL" dirty="0"/>
          </a:p>
          <a:p>
            <a:pPr>
              <a:buNone/>
            </a:pPr>
            <a:endParaRPr lang="nl-NL" dirty="0"/>
          </a:p>
          <a:p>
            <a:pPr>
              <a:buNone/>
            </a:pPr>
            <a:r>
              <a:rPr lang="nl-NL" b="1" dirty="0"/>
              <a:t>Onjuist. Causaal = oorzakelijk.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5. Een placebo is ook een geneesmiddel.</a:t>
            </a:r>
          </a:p>
          <a:p>
            <a:pPr>
              <a:buNone/>
            </a:pPr>
            <a:endParaRPr lang="nl-NL" dirty="0"/>
          </a:p>
          <a:p>
            <a:pPr>
              <a:buNone/>
            </a:pPr>
            <a:endParaRPr lang="nl-NL" dirty="0"/>
          </a:p>
          <a:p>
            <a:pPr>
              <a:buNone/>
            </a:pPr>
            <a:endParaRPr lang="nl-NL" dirty="0"/>
          </a:p>
          <a:p>
            <a:pPr>
              <a:buNone/>
            </a:pPr>
            <a:endParaRPr lang="nl-NL" dirty="0"/>
          </a:p>
          <a:p>
            <a:pPr>
              <a:buNone/>
            </a:pPr>
            <a:r>
              <a:rPr lang="nl-NL" b="1" dirty="0"/>
              <a:t>Onjuist. Nepmedicijn.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6. Een tablet wordt altijd enteraal toegediend</a:t>
            </a:r>
            <a:r>
              <a:rPr lang="nl-NL" dirty="0"/>
              <a:t>.</a:t>
            </a:r>
          </a:p>
          <a:p>
            <a:pPr>
              <a:buNone/>
            </a:pPr>
            <a:endParaRPr lang="nl-NL" dirty="0"/>
          </a:p>
          <a:p>
            <a:pPr>
              <a:buNone/>
            </a:pPr>
            <a:endParaRPr lang="nl-NL" dirty="0"/>
          </a:p>
          <a:p>
            <a:pPr>
              <a:buNone/>
            </a:pPr>
            <a:endParaRPr lang="nl-NL" dirty="0"/>
          </a:p>
          <a:p>
            <a:pPr>
              <a:buNone/>
            </a:pPr>
            <a:endParaRPr lang="nl-NL" dirty="0"/>
          </a:p>
          <a:p>
            <a:pPr>
              <a:buNone/>
            </a:pPr>
            <a:r>
              <a:rPr lang="nl-NL" b="1" dirty="0"/>
              <a:t>Juist.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dissolv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7. Een zetpil wordt enteraal toegediend.</a:t>
            </a:r>
          </a:p>
          <a:p>
            <a:pPr>
              <a:buNone/>
            </a:pPr>
            <a:endParaRPr lang="nl-NL" b="1" dirty="0"/>
          </a:p>
          <a:p>
            <a:pPr>
              <a:buNone/>
            </a:pPr>
            <a:endParaRPr lang="nl-NL" b="1" dirty="0"/>
          </a:p>
          <a:p>
            <a:pPr>
              <a:buNone/>
            </a:pPr>
            <a:endParaRPr lang="nl-NL" b="1" dirty="0"/>
          </a:p>
          <a:p>
            <a:pPr>
              <a:buNone/>
            </a:pPr>
            <a:endParaRPr lang="nl-NL" b="1" dirty="0"/>
          </a:p>
          <a:p>
            <a:pPr>
              <a:buNone/>
            </a:pPr>
            <a:r>
              <a:rPr lang="nl-NL" b="1" dirty="0"/>
              <a:t>Juist. Niet altijd, alleen als die rectaal wordt toegediend. </a:t>
            </a:r>
            <a:r>
              <a:rPr lang="nl-NL" b="1"/>
              <a:t>Vaginaal niet.</a:t>
            </a:r>
            <a:endParaRPr lang="nl-NL"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strips(downLeft)">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a:buNone/>
            </a:pPr>
            <a:r>
              <a:rPr lang="nl-NL" b="1" dirty="0"/>
              <a:t>8. Tabletten zijn te herkennen aan de rechte kant.</a:t>
            </a:r>
          </a:p>
          <a:p>
            <a:pPr>
              <a:buNone/>
            </a:pPr>
            <a:endParaRPr lang="nl-NL" b="1" dirty="0"/>
          </a:p>
          <a:p>
            <a:pPr>
              <a:buNone/>
            </a:pPr>
            <a:endParaRPr lang="nl-NL" b="1" dirty="0"/>
          </a:p>
          <a:p>
            <a:pPr>
              <a:buNone/>
            </a:pPr>
            <a:endParaRPr lang="nl-NL" b="1" dirty="0"/>
          </a:p>
          <a:p>
            <a:pPr>
              <a:buNone/>
            </a:pPr>
            <a:endParaRPr lang="nl-NL" b="1" dirty="0"/>
          </a:p>
          <a:p>
            <a:pPr>
              <a:buNone/>
            </a:pPr>
            <a:r>
              <a:rPr lang="nl-NL" b="1" dirty="0"/>
              <a:t>Juist.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strips(downLeft)">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579</Words>
  <Application>Microsoft Office PowerPoint</Application>
  <PresentationFormat>Diavoorstelling (4:3)</PresentationFormat>
  <Paragraphs>103</Paragraphs>
  <Slides>24</Slides>
  <Notes>0</Notes>
  <HiddenSlides>0</HiddenSlides>
  <MMClips>0</MMClips>
  <ScaleCrop>false</ScaleCrop>
  <HeadingPairs>
    <vt:vector size="4" baseType="variant">
      <vt:variant>
        <vt:lpstr>Thema</vt:lpstr>
      </vt:variant>
      <vt:variant>
        <vt:i4>1</vt:i4>
      </vt:variant>
      <vt:variant>
        <vt:lpstr>Diatitels</vt:lpstr>
      </vt:variant>
      <vt:variant>
        <vt:i4>24</vt:i4>
      </vt:variant>
    </vt:vector>
  </HeadingPairs>
  <TitlesOfParts>
    <vt:vector size="25" baseType="lpstr">
      <vt:lpstr>Office-thema</vt:lpstr>
      <vt:lpstr>Studiehulp 3.10</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Basiskennis Quiz.</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Studiehulp 3.10</dc:title>
  <dc:creator>Esther Scheltens - Flink</dc:creator>
  <cp:lastModifiedBy>Esther Scheltens - Flink</cp:lastModifiedBy>
  <cp:revision>7</cp:revision>
  <dcterms:modified xsi:type="dcterms:W3CDTF">2018-03-13T08:16:01Z</dcterms:modified>
</cp:coreProperties>
</file>